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0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498A4B4-700E-4E73-A499-F57CDB0FE9F6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58950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7C0C8EA-4CE4-44EF-A8A8-B9D8203FEE50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982297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CEC25D2-FC58-485A-9F0B-575721113082}" type="slidenum">
              <a:rPr lang="ru-RU"/>
              <a:pPr/>
              <a:t>1</a:t>
            </a:fld>
            <a:endParaRPr lang="ru-RU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2113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2DF0D03-FB4F-4DAB-BB24-73A2E7A21D2D}" type="slidenum">
              <a:rPr lang="ru-RU"/>
              <a:pPr/>
              <a:t>2</a:t>
            </a:fld>
            <a:endParaRPr lang="ru-RU"/>
          </a:p>
        </p:txBody>
      </p:sp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43549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2699005-681A-497F-A6EB-74295BB0E4FA}" type="slidenum">
              <a:rPr lang="ru-RU"/>
              <a:pPr/>
              <a:t>3</a:t>
            </a:fld>
            <a:endParaRPr lang="ru-RU"/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46262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A3630A9-2449-409E-B32A-CDE49967080E}" type="slidenum">
              <a:rPr lang="ru-RU"/>
              <a:pPr/>
              <a:t>4</a:t>
            </a:fld>
            <a:endParaRPr lang="ru-RU"/>
          </a:p>
        </p:txBody>
      </p:sp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90989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9FB664-F4E0-466B-B585-CB93D438EA84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4004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7D33BD-18FC-441E-A5AB-C6F643955296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74204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BBB5F8-8785-4975-8B04-65AB73F86CF4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1457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159C01-907B-46F2-A767-1629545C0BE2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3950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65A531-705E-45F7-BFDC-EC080C046535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7817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45A830-702F-45FB-9E92-D4D83246C92D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3189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0748AD-E5B0-47E5-9449-1FB13F66E2DA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5152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58A591-2593-41A0-8B46-1A8BB39ADE6C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4448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C90C4A-E621-4FF6-A105-92CAF0F0353E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9763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79DA68-4648-4D10-94AC-A9A908C94574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12235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D440CD-577C-4856-A22D-4463D20CD8F6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7048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FB9B27E-7EF6-4C6F-9E0B-AB14D7F8AFC9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395288" y="969963"/>
            <a:ext cx="8164512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just"/>
            <a:r>
              <a:rPr lang="kk-KZ" sz="2000" b="1">
                <a:latin typeface="Times New Roman" panose="02020603050405020304" pitchFamily="18" charset="0"/>
              </a:rPr>
              <a:t>І- модуль Химия- технологиялық процесіне кіріспе</a:t>
            </a:r>
            <a:endParaRPr lang="ru-RU" sz="2000">
              <a:latin typeface="Times New Roman" panose="02020603050405020304" pitchFamily="18" charset="0"/>
            </a:endParaRPr>
          </a:p>
          <a:p>
            <a:pPr algn="just"/>
            <a:r>
              <a:rPr lang="kk-KZ" sz="2000">
                <a:latin typeface="Times New Roman" panose="02020603050405020304" pitchFamily="18" charset="0"/>
              </a:rPr>
              <a:t> Бұл лекцияға дайындық барысында әдебиеттерге көңіл бөлу керек. </a:t>
            </a:r>
            <a:r>
              <a:rPr lang="kk-KZ" sz="2000" b="1">
                <a:latin typeface="Times New Roman" panose="02020603050405020304" pitchFamily="18" charset="0"/>
              </a:rPr>
              <a:t>Лекцияның мақсаты</a:t>
            </a:r>
            <a:r>
              <a:rPr lang="kk-KZ" sz="2000">
                <a:latin typeface="Times New Roman" panose="02020603050405020304" pitchFamily="18" charset="0"/>
              </a:rPr>
              <a:t>: Кіріспе.   Химия- технология процестеріне жалпы сипаттама, оның маңызы және дамуы. Химиялық технологияны жетілдіру. ХТП физикалық және химиялық құбылыстардың жиынтығымен танысу. Химиялық реакцияның  классификациясы ХТП структурасы, реакцияның материалдың балансының теңдеуін есептеу.</a:t>
            </a:r>
          </a:p>
          <a:p>
            <a:pPr algn="just"/>
            <a:r>
              <a:rPr lang="kk-KZ" sz="2000">
                <a:latin typeface="Times New Roman" panose="02020603050405020304" pitchFamily="18" charset="0"/>
              </a:rPr>
              <a:t>    </a:t>
            </a:r>
            <a:r>
              <a:rPr lang="kk-KZ" sz="2000" b="1">
                <a:latin typeface="Times New Roman" panose="02020603050405020304" pitchFamily="18" charset="0"/>
              </a:rPr>
              <a:t>Түйін сөздер</a:t>
            </a:r>
            <a:r>
              <a:rPr lang="kk-KZ" sz="2000">
                <a:latin typeface="Times New Roman" panose="02020603050405020304" pitchFamily="18" charset="0"/>
              </a:rPr>
              <a:t>:  өнімдер, реакция аймағы, диффузиялық аймақ, диффузия, арекеттеуші жүйені турбуленттеу, реагенттер, жылдамдық концентрациясының жіктелуі, материалдық баланс, хим.тех. процестер</a:t>
            </a:r>
            <a:r>
              <a:rPr lang="ru-RU" sz="2000">
                <a:latin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611188" y="342900"/>
            <a:ext cx="7600950" cy="435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indent="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kk-KZ" sz="2000" b="1">
                <a:latin typeface="Times New Roman" panose="02020603050405020304" pitchFamily="18" charset="0"/>
              </a:rPr>
              <a:t>Лекция мазмұны: ХИМИКО-ТЕХНОЛОГИЯЛЫҚ ПРОЦЕСТЕР</a:t>
            </a:r>
            <a:endParaRPr lang="ru-RU" sz="2000">
              <a:latin typeface="Times New Roman" panose="02020603050405020304" pitchFamily="18" charset="0"/>
            </a:endParaRPr>
          </a:p>
          <a:p>
            <a:pPr algn="just"/>
            <a:r>
              <a:rPr lang="kk-KZ" sz="2000" b="1">
                <a:latin typeface="Times New Roman" panose="02020603050405020304" pitchFamily="18" charset="0"/>
              </a:rPr>
              <a:t>Технология</a:t>
            </a:r>
            <a:r>
              <a:rPr lang="kk-KZ" sz="2000">
                <a:latin typeface="Times New Roman" panose="02020603050405020304" pitchFamily="18" charset="0"/>
              </a:rPr>
              <a:t> деп өнеркәсіпте табиғи шикізаттан жаңа өнім алу жолын атаймыз. </a:t>
            </a:r>
            <a:endParaRPr lang="ru-RU" sz="2000">
              <a:latin typeface="Times New Roman" panose="02020603050405020304" pitchFamily="18" charset="0"/>
            </a:endParaRPr>
          </a:p>
          <a:p>
            <a:pPr algn="just"/>
            <a:r>
              <a:rPr lang="kk-KZ" sz="2000" b="1">
                <a:latin typeface="Times New Roman" panose="02020603050405020304" pitchFamily="18" charset="0"/>
              </a:rPr>
              <a:t>­Өндіру жолдары</a:t>
            </a:r>
            <a:r>
              <a:rPr lang="kk-KZ" sz="2000">
                <a:latin typeface="Times New Roman" panose="02020603050405020304" pitchFamily="18" charset="0"/>
              </a:rPr>
              <a:t> бұл барлық опеациялардың бірлескен түрі, шикізаттан жаңа өнім алудың жолдары. </a:t>
            </a:r>
            <a:endParaRPr lang="ru-RU" sz="2000">
              <a:latin typeface="Times New Roman" panose="02020603050405020304" pitchFamily="18" charset="0"/>
            </a:endParaRPr>
          </a:p>
          <a:p>
            <a:pPr algn="just"/>
            <a:r>
              <a:rPr lang="kk-KZ" sz="2000">
                <a:latin typeface="Times New Roman" panose="02020603050405020304" pitchFamily="18" charset="0"/>
              </a:rPr>
              <a:t>Химика</a:t>
            </a:r>
            <a:r>
              <a:rPr lang="ru-RU" sz="2000">
                <a:latin typeface="Times New Roman" panose="02020603050405020304" pitchFamily="18" charset="0"/>
              </a:rPr>
              <a:t>-</a:t>
            </a:r>
            <a:r>
              <a:rPr lang="kk-KZ" sz="2000">
                <a:latin typeface="Times New Roman" panose="02020603050405020304" pitchFamily="18" charset="0"/>
              </a:rPr>
              <a:t>технологиялық процесс келесі қарапайым сатылардан тұрады:</a:t>
            </a:r>
            <a:endParaRPr lang="ru-RU" sz="2000">
              <a:latin typeface="Times New Roman" panose="02020603050405020304" pitchFamily="18" charset="0"/>
            </a:endParaRPr>
          </a:p>
          <a:p>
            <a:pPr algn="just"/>
            <a:r>
              <a:rPr lang="kk-KZ" sz="2000">
                <a:latin typeface="Times New Roman" panose="02020603050405020304" pitchFamily="18" charset="0"/>
              </a:rPr>
              <a:t>реакцияға түсетін компоненттерді жеткізу;</a:t>
            </a:r>
            <a:endParaRPr lang="ru-RU" sz="2000">
              <a:latin typeface="Times New Roman" panose="02020603050405020304" pitchFamily="18" charset="0"/>
            </a:endParaRPr>
          </a:p>
          <a:p>
            <a:pPr algn="just"/>
            <a:r>
              <a:rPr lang="kk-KZ" sz="2000">
                <a:latin typeface="Times New Roman" panose="02020603050405020304" pitchFamily="18" charset="0"/>
              </a:rPr>
              <a:t>химиялық реакция;</a:t>
            </a:r>
            <a:endParaRPr lang="ru-RU" sz="2000">
              <a:latin typeface="Times New Roman" panose="02020603050405020304" pitchFamily="18" charset="0"/>
            </a:endParaRPr>
          </a:p>
          <a:p>
            <a:pPr algn="just"/>
            <a:r>
              <a:rPr lang="kk-KZ" sz="2000">
                <a:latin typeface="Times New Roman" panose="02020603050405020304" pitchFamily="18" charset="0"/>
              </a:rPr>
              <a:t>түзілген өнімдерді реакция аумағынан шығару.</a:t>
            </a:r>
            <a:endParaRPr lang="ru-RU" sz="2000">
              <a:latin typeface="Times New Roman" panose="02020603050405020304" pitchFamily="18" charset="0"/>
            </a:endParaRPr>
          </a:p>
          <a:p>
            <a:pPr algn="just"/>
            <a:r>
              <a:rPr lang="kk-KZ" sz="2000">
                <a:latin typeface="Times New Roman" panose="02020603050405020304" pitchFamily="18" charset="0"/>
              </a:rPr>
              <a:t>Әрекеттесуші компоненттерді реакция жүретін аумаққа жеткізу </a:t>
            </a:r>
            <a:r>
              <a:rPr lang="kk-KZ" sz="2000" i="1">
                <a:latin typeface="Times New Roman" panose="02020603050405020304" pitchFamily="18" charset="0"/>
              </a:rPr>
              <a:t>молекулалы диффузия </a:t>
            </a:r>
            <a:r>
              <a:rPr lang="kk-KZ" sz="2000">
                <a:latin typeface="Times New Roman" panose="02020603050405020304" pitchFamily="18" charset="0"/>
              </a:rPr>
              <a:t>немесе </a:t>
            </a:r>
            <a:r>
              <a:rPr lang="kk-KZ" sz="2000" i="1">
                <a:latin typeface="Times New Roman" panose="02020603050405020304" pitchFamily="18" charset="0"/>
              </a:rPr>
              <a:t>конвекция</a:t>
            </a:r>
            <a:r>
              <a:rPr lang="kk-KZ" sz="2000">
                <a:latin typeface="Times New Roman" panose="02020603050405020304" pitchFamily="18" charset="0"/>
              </a:rPr>
              <a:t> арқылы жүреді. Оларды қатты араластыруды </a:t>
            </a:r>
            <a:r>
              <a:rPr lang="kk-KZ" sz="2000" i="1">
                <a:latin typeface="Times New Roman" panose="02020603050405020304" pitchFamily="18" charset="0"/>
              </a:rPr>
              <a:t>конвективті тасымалдау</a:t>
            </a:r>
            <a:r>
              <a:rPr lang="kk-KZ" sz="2000">
                <a:latin typeface="Times New Roman" panose="02020603050405020304" pitchFamily="18" charset="0"/>
              </a:rPr>
              <a:t> дейді.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528638" y="790575"/>
            <a:ext cx="8364537" cy="405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indent="2286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kk-KZ" sz="2000">
                <a:latin typeface="Times New Roman" panose="02020603050405020304" pitchFamily="18" charset="0"/>
              </a:rPr>
              <a:t> </a:t>
            </a:r>
            <a:r>
              <a:rPr lang="kk-KZ" sz="2000" b="1">
                <a:latin typeface="Times New Roman" panose="02020603050405020304" pitchFamily="18" charset="0"/>
              </a:rPr>
              <a:t>ХИМИКА-ТЕХНЛОГИЯЛЫҚ ПРОЦЕСТЕРДІҢ КӨРСЕТКІШТЕРІ</a:t>
            </a:r>
            <a:endParaRPr lang="ru-RU" sz="2000">
              <a:latin typeface="Times New Roman" panose="02020603050405020304" pitchFamily="18" charset="0"/>
            </a:endParaRPr>
          </a:p>
          <a:p>
            <a:pPr algn="just"/>
            <a:r>
              <a:rPr lang="kk-KZ" sz="2000" b="1">
                <a:latin typeface="Times New Roman" panose="02020603050405020304" pitchFamily="18" charset="0"/>
              </a:rPr>
              <a:t>ХИМИЯЛЫҚ РЕАКЦИЯЛАРДЫҢ ЖІКТЕЛУІ</a:t>
            </a:r>
            <a:endParaRPr lang="ru-RU" sz="2000">
              <a:latin typeface="Times New Roman" panose="02020603050405020304" pitchFamily="18" charset="0"/>
            </a:endParaRPr>
          </a:p>
          <a:p>
            <a:pPr algn="just"/>
            <a:r>
              <a:rPr lang="kk-KZ" sz="2000" b="1">
                <a:latin typeface="Times New Roman" panose="02020603050405020304" pitchFamily="18" charset="0"/>
              </a:rPr>
              <a:t>РЕАКЦИЯНЫҢ МАТЕРИАЛДЫ БАЛАНСЫН ЕСЕПТЕУ</a:t>
            </a:r>
            <a:endParaRPr lang="ru-RU" sz="2000">
              <a:latin typeface="Times New Roman" panose="02020603050405020304" pitchFamily="18" charset="0"/>
            </a:endParaRPr>
          </a:p>
          <a:p>
            <a:pPr algn="just"/>
            <a:r>
              <a:rPr lang="kk-KZ" sz="2000">
                <a:latin typeface="Times New Roman" panose="02020603050405020304" pitchFamily="18" charset="0"/>
              </a:rPr>
              <a:t>Барлық химика-технологиялық процестер былайша жіктеледі: химиялық, химиялық реакциялар және физикалық. Химиялық реакциялар химика-технологиялық процестердің маңызды сатысы болып есептеледі.</a:t>
            </a:r>
            <a:endParaRPr lang="ru-RU" sz="2000">
              <a:latin typeface="Times New Roman" panose="02020603050405020304" pitchFamily="18" charset="0"/>
            </a:endParaRPr>
          </a:p>
          <a:p>
            <a:pPr algn="just"/>
            <a:r>
              <a:rPr lang="kk-KZ" sz="2000">
                <a:latin typeface="Times New Roman" panose="02020603050405020304" pitchFamily="18" charset="0"/>
              </a:rPr>
              <a:t>Химиялық реакцияларды былайша жіктейді: </a:t>
            </a:r>
            <a:endParaRPr lang="ru-RU" sz="2000">
              <a:latin typeface="Times New Roman" panose="02020603050405020304" pitchFamily="18" charset="0"/>
            </a:endParaRPr>
          </a:p>
          <a:p>
            <a:pPr algn="just"/>
            <a:r>
              <a:rPr lang="kk-KZ" sz="2000">
                <a:latin typeface="Times New Roman" panose="02020603050405020304" pitchFamily="18" charset="0"/>
              </a:rPr>
              <a:t>Жай;</a:t>
            </a:r>
            <a:endParaRPr lang="ru-RU" sz="2000">
              <a:latin typeface="Times New Roman" panose="02020603050405020304" pitchFamily="18" charset="0"/>
            </a:endParaRPr>
          </a:p>
          <a:p>
            <a:pPr algn="just"/>
            <a:r>
              <a:rPr lang="kk-KZ" sz="2000">
                <a:latin typeface="Times New Roman" panose="02020603050405020304" pitchFamily="18" charset="0"/>
              </a:rPr>
              <a:t>Күрделі параллельді;</a:t>
            </a:r>
            <a:endParaRPr lang="ru-RU" sz="2000">
              <a:latin typeface="Times New Roman" panose="02020603050405020304" pitchFamily="18" charset="0"/>
            </a:endParaRPr>
          </a:p>
          <a:p>
            <a:pPr algn="just"/>
            <a:r>
              <a:rPr lang="kk-KZ" sz="2000">
                <a:latin typeface="Times New Roman" panose="02020603050405020304" pitchFamily="18" charset="0"/>
              </a:rPr>
              <a:t>Күрделі тізбекті.</a:t>
            </a:r>
            <a:endParaRPr lang="ru-RU" sz="2000">
              <a:latin typeface="Times New Roman" panose="02020603050405020304" pitchFamily="18" charset="0"/>
            </a:endParaRPr>
          </a:p>
          <a:p>
            <a:pPr algn="just"/>
            <a:r>
              <a:rPr lang="kk-KZ" sz="2000">
                <a:latin typeface="Times New Roman" panose="02020603050405020304" pitchFamily="18" charset="0"/>
              </a:rPr>
              <a:t>Кейбір химика-технологиялық процестерді қарастырғанда реакцияларды типіне, реагенттердің араласуына, тотығу-тотықсыздану процесінің жүруіне, немесе қышқылдық-негіздік болуына қарай жіктейді.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971550" y="277813"/>
            <a:ext cx="7207250" cy="557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kk-KZ" sz="2000" b="1">
                <a:latin typeface="Times New Roman" panose="02020603050405020304" pitchFamily="18" charset="0"/>
              </a:rPr>
              <a:t>Тұжырым. </a:t>
            </a:r>
            <a:r>
              <a:rPr lang="kk-KZ" sz="2000">
                <a:latin typeface="Times New Roman" panose="02020603050405020304" pitchFamily="18" charset="0"/>
              </a:rPr>
              <a:t>Сонымен лекция барысында ХТП – мен танысып, жүйенің көрсеткіштері мен материалдық балансты есептеумен танысу </a:t>
            </a:r>
            <a:endParaRPr lang="ru-RU" sz="2000">
              <a:latin typeface="Times New Roman" panose="02020603050405020304" pitchFamily="18" charset="0"/>
            </a:endParaRPr>
          </a:p>
          <a:p>
            <a:pPr algn="just"/>
            <a:r>
              <a:rPr lang="kk-KZ" sz="2000" b="1">
                <a:latin typeface="Times New Roman" panose="02020603050405020304" pitchFamily="18" charset="0"/>
              </a:rPr>
              <a:t>Тексеру сұрақтары:</a:t>
            </a:r>
            <a:r>
              <a:rPr lang="kk-KZ" sz="2000">
                <a:latin typeface="Times New Roman" panose="02020603050405020304" pitchFamily="18" charset="0"/>
              </a:rPr>
              <a:t> 1. Химия- технологиялық процестері туралы негізгі түсінік.</a:t>
            </a:r>
            <a:endParaRPr lang="ru-RU" sz="2000">
              <a:latin typeface="Times New Roman" panose="02020603050405020304" pitchFamily="18" charset="0"/>
            </a:endParaRPr>
          </a:p>
          <a:p>
            <a:pPr algn="just"/>
            <a:r>
              <a:rPr lang="kk-KZ" sz="2000">
                <a:latin typeface="Times New Roman" panose="02020603050405020304" pitchFamily="18" charset="0"/>
              </a:rPr>
              <a:t>2. ХТП классификациясы.</a:t>
            </a:r>
            <a:endParaRPr lang="ru-RU" sz="2000">
              <a:latin typeface="Times New Roman" panose="02020603050405020304" pitchFamily="18" charset="0"/>
            </a:endParaRPr>
          </a:p>
          <a:p>
            <a:pPr algn="just"/>
            <a:r>
              <a:rPr lang="kk-KZ" sz="2000">
                <a:latin typeface="Times New Roman" panose="02020603050405020304" pitchFamily="18" charset="0"/>
              </a:rPr>
              <a:t>3. Хим.тех.процесіндегі тепе-теңдік </a:t>
            </a:r>
            <a:endParaRPr lang="ru-RU" sz="2000">
              <a:latin typeface="Times New Roman" panose="02020603050405020304" pitchFamily="18" charset="0"/>
            </a:endParaRPr>
          </a:p>
          <a:p>
            <a:pPr algn="just"/>
            <a:r>
              <a:rPr lang="kk-KZ" sz="2000">
                <a:latin typeface="Times New Roman" panose="02020603050405020304" pitchFamily="18" charset="0"/>
              </a:rPr>
              <a:t>4. Технология және оның түрлері</a:t>
            </a:r>
            <a:endParaRPr lang="ru-RU" sz="2000">
              <a:latin typeface="Times New Roman" panose="02020603050405020304" pitchFamily="18" charset="0"/>
            </a:endParaRPr>
          </a:p>
          <a:p>
            <a:pPr algn="just"/>
            <a:r>
              <a:rPr lang="kk-KZ" sz="2000">
                <a:latin typeface="Times New Roman" panose="02020603050405020304" pitchFamily="18" charset="0"/>
              </a:rPr>
              <a:t>5. Химиялық өнеркәсібіндегі техникалық процестің орын алатын маңызы.</a:t>
            </a:r>
            <a:endParaRPr lang="ru-RU" sz="2000">
              <a:latin typeface="Times New Roman" panose="02020603050405020304" pitchFamily="18" charset="0"/>
            </a:endParaRPr>
          </a:p>
          <a:p>
            <a:pPr algn="just"/>
            <a:r>
              <a:rPr lang="kk-KZ" sz="2000">
                <a:latin typeface="Times New Roman" panose="02020603050405020304" pitchFamily="18" charset="0"/>
              </a:rPr>
              <a:t>6. Хим.технологиясының техникалық даму процесіндегі негізгі бағыттары </a:t>
            </a:r>
            <a:endParaRPr lang="ru-RU" sz="2000">
              <a:latin typeface="Times New Roman" panose="02020603050405020304" pitchFamily="18" charset="0"/>
            </a:endParaRPr>
          </a:p>
          <a:p>
            <a:pPr algn="just"/>
            <a:r>
              <a:rPr lang="kk-KZ" sz="2000" b="1">
                <a:latin typeface="Times New Roman" panose="02020603050405020304" pitchFamily="18" charset="0"/>
              </a:rPr>
              <a:t>Әдебиеттер:  </a:t>
            </a:r>
            <a:endParaRPr lang="ru-RU" sz="2000">
              <a:latin typeface="Times New Roman" panose="02020603050405020304" pitchFamily="18" charset="0"/>
            </a:endParaRPr>
          </a:p>
          <a:p>
            <a:pPr algn="just"/>
            <a:r>
              <a:rPr lang="kk-KZ" sz="2000">
                <a:latin typeface="Times New Roman" panose="02020603050405020304" pitchFamily="18" charset="0"/>
              </a:rPr>
              <a:t>Касаткин А.Г. Основные процессы и аппараты химтехнологии.</a:t>
            </a:r>
            <a:endParaRPr lang="ru-RU" sz="2000">
              <a:latin typeface="Times New Roman" panose="02020603050405020304" pitchFamily="18" charset="0"/>
            </a:endParaRPr>
          </a:p>
          <a:p>
            <a:pPr algn="just"/>
            <a:r>
              <a:rPr lang="kk-KZ" sz="2000">
                <a:latin typeface="Times New Roman" panose="02020603050405020304" pitchFamily="18" charset="0"/>
              </a:rPr>
              <a:t> Химия,1973г.</a:t>
            </a:r>
            <a:endParaRPr lang="ru-RU" sz="2000">
              <a:latin typeface="Times New Roman" panose="02020603050405020304" pitchFamily="18" charset="0"/>
            </a:endParaRPr>
          </a:p>
          <a:p>
            <a:pPr algn="just"/>
            <a:r>
              <a:rPr lang="kk-KZ" sz="2000">
                <a:latin typeface="Times New Roman" panose="02020603050405020304" pitchFamily="18" charset="0"/>
              </a:rPr>
              <a:t>Мухленов И.П. Основы химтехнологии, Москва, Высшая школа, 1991г.</a:t>
            </a:r>
            <a:endParaRPr lang="ru-RU" sz="2000">
              <a:latin typeface="Times New Roman" panose="02020603050405020304" pitchFamily="18" charset="0"/>
            </a:endParaRPr>
          </a:p>
          <a:p>
            <a:pPr algn="just"/>
            <a:r>
              <a:rPr lang="kk-KZ" sz="2000">
                <a:latin typeface="Times New Roman" panose="02020603050405020304" pitchFamily="18" charset="0"/>
              </a:rPr>
              <a:t>Лебедев Н.П. Химия и технология органического синтеза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327</Words>
  <Application>Microsoft Office PowerPoint</Application>
  <PresentationFormat>Экран (4:3)</PresentationFormat>
  <Paragraphs>36</Paragraphs>
  <Slides>4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7" baseType="lpstr">
      <vt:lpstr>Arial</vt:lpstr>
      <vt:lpstr>Times New Roman</vt:lpstr>
      <vt:lpstr>Оформление по умолчанию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Tycoon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Умбетова Алмагуль</cp:lastModifiedBy>
  <cp:revision>2</cp:revision>
  <dcterms:created xsi:type="dcterms:W3CDTF">2009-06-22T12:01:32Z</dcterms:created>
  <dcterms:modified xsi:type="dcterms:W3CDTF">2018-07-08T10:36:35Z</dcterms:modified>
</cp:coreProperties>
</file>